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3" r:id="rId10"/>
    <p:sldId id="262" r:id="rId11"/>
    <p:sldId id="267" r:id="rId12"/>
    <p:sldId id="264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D13F4-DE9F-4260-80C6-99B333DB38B8}" v="18" dt="2025-03-09T00:40:31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1704" y="22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6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4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10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06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85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94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34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7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2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2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5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6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2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2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14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71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uitarra eléctrica sobre fondo negro&#10;&#10;El contenido generado por IA puede ser incorrecto.">
            <a:extLst>
              <a:ext uri="{FF2B5EF4-FFF2-40B4-BE49-F238E27FC236}">
                <a16:creationId xmlns:a16="http://schemas.microsoft.com/office/drawing/2014/main" id="{9F996C76-D24A-5477-D4F5-8DC0494011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72" t="17126" r="46202" b="10176"/>
          <a:stretch/>
        </p:blipFill>
        <p:spPr>
          <a:xfrm rot="4688364">
            <a:off x="6569704" y="2401811"/>
            <a:ext cx="2187197" cy="3462267"/>
          </a:xfrm>
          <a:prstGeom prst="rect">
            <a:avLst/>
          </a:prstGeom>
        </p:spPr>
      </p:pic>
      <p:pic>
        <p:nvPicPr>
          <p:cNvPr id="9" name="Imagen 8" descr="Imagen en blanco y negro de la luna&#10;&#10;El contenido generado por IA puede ser incorrecto.">
            <a:extLst>
              <a:ext uri="{FF2B5EF4-FFF2-40B4-BE49-F238E27FC236}">
                <a16:creationId xmlns:a16="http://schemas.microsoft.com/office/drawing/2014/main" id="{41EB1C86-0352-D3F7-5D06-B01F7C291D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269" b="13936"/>
          <a:stretch/>
        </p:blipFill>
        <p:spPr>
          <a:xfrm rot="10800000">
            <a:off x="5744359" y="3004925"/>
            <a:ext cx="3856383" cy="3853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215" y="201701"/>
            <a:ext cx="7510506" cy="1306287"/>
          </a:xfrm>
        </p:spPr>
        <p:txBody>
          <a:bodyPr>
            <a:normAutofit fontScale="90000"/>
          </a:bodyPr>
          <a:lstStyle/>
          <a:p>
            <a:r>
              <a:rPr b="1" u="sng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Clasificación de Ganadores del Oscar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0027" y="3112770"/>
            <a:ext cx="5642881" cy="923330"/>
          </a:xfrm>
        </p:spPr>
        <p:txBody>
          <a:bodyPr>
            <a:noAutofit/>
          </a:bodyPr>
          <a:lstStyle/>
          <a:p>
            <a:r>
              <a:rPr lang="es-ES" sz="2800" b="1" dirty="0"/>
              <a:t>predicción de raza/etnia basada en características de ganadores anteriores</a:t>
            </a:r>
            <a:endParaRPr sz="28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B3CA196-9902-D8DC-0D07-E6F43E538053}"/>
              </a:ext>
            </a:extLst>
          </p:cNvPr>
          <p:cNvSpPr txBox="1"/>
          <p:nvPr/>
        </p:nvSpPr>
        <p:spPr>
          <a:xfrm>
            <a:off x="816747" y="5838149"/>
            <a:ext cx="3165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Chantrey Bruzzo Duncan</a:t>
            </a:r>
          </a:p>
          <a:p>
            <a:r>
              <a:rPr lang="es-ES" b="1" dirty="0"/>
              <a:t>UDD 4.0 Bootcamp</a:t>
            </a:r>
          </a:p>
          <a:p>
            <a:r>
              <a:rPr lang="es-ES" b="1" dirty="0"/>
              <a:t>Ciencias de Datos &amp; AI</a:t>
            </a:r>
          </a:p>
        </p:txBody>
      </p:sp>
      <p:pic>
        <p:nvPicPr>
          <p:cNvPr id="5" name="Imagen 4" descr="Imagen que contiene pieza de ajedrez, edificio, tabla, florero&#10;&#10;El contenido generado por IA puede ser incorrecto.">
            <a:extLst>
              <a:ext uri="{FF2B5EF4-FFF2-40B4-BE49-F238E27FC236}">
                <a16:creationId xmlns:a16="http://schemas.microsoft.com/office/drawing/2014/main" id="{D5B38801-F5F1-1AE3-617B-56767E02E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375" y="925905"/>
            <a:ext cx="4660350" cy="65891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DDBA34-5ED5-E15C-39FE-9062CAB9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754" y="3004994"/>
            <a:ext cx="3853006" cy="3853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19" y="204948"/>
            <a:ext cx="4256908" cy="769742"/>
          </a:xfrm>
        </p:spPr>
        <p:txBody>
          <a:bodyPr>
            <a:normAutofit/>
          </a:bodyPr>
          <a:lstStyle/>
          <a:p>
            <a:r>
              <a:rPr lang="es-CL" b="0" i="0" u="sng" strike="noStrike" baseline="0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Esquema de trabajo</a:t>
            </a:r>
            <a:endParaRPr u="sng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3D1AE2-1A58-EF7B-9FAE-41B02A1F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945" y="3158787"/>
            <a:ext cx="2944623" cy="41578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578C8A-80AC-19A9-C314-AB85A1767FE2}"/>
              </a:ext>
            </a:extLst>
          </p:cNvPr>
          <p:cNvSpPr txBox="1"/>
          <p:nvPr/>
        </p:nvSpPr>
        <p:spPr>
          <a:xfrm>
            <a:off x="154319" y="1069047"/>
            <a:ext cx="721543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/>
              <a:t>El análisis se realizó en la plataforma de Google </a:t>
            </a:r>
            <a:r>
              <a:rPr lang="es-ES" sz="1800" b="0" i="0" u="none" strike="noStrike" baseline="0" dirty="0" err="1"/>
              <a:t>colab</a:t>
            </a:r>
            <a:r>
              <a:rPr lang="es-ES" sz="1800" b="0" i="0" u="none" strike="noStrike" baseline="0" dirty="0"/>
              <a:t>, </a:t>
            </a:r>
          </a:p>
          <a:p>
            <a:pPr algn="l"/>
            <a:r>
              <a:rPr lang="es-ES" sz="1800" b="0" i="0" u="none" strike="noStrike" baseline="0" dirty="0"/>
              <a:t>fue un paso a paso </a:t>
            </a:r>
            <a:r>
              <a:rPr lang="es-ES" dirty="0"/>
              <a:t>con lo </a:t>
            </a:r>
            <a:r>
              <a:rPr lang="es-ES" sz="1800" b="0" i="0" u="none" strike="noStrike" baseline="0" dirty="0"/>
              <a:t>aprendido durante el </a:t>
            </a:r>
            <a:r>
              <a:rPr lang="es-ES" sz="1800" b="0" i="0" u="none" strike="noStrike" baseline="0" dirty="0" err="1"/>
              <a:t>bootcamp</a:t>
            </a:r>
            <a:r>
              <a:rPr lang="es-ES" sz="1800" b="0" i="0" u="none" strike="noStrike" baseline="0" dirty="0"/>
              <a:t>. </a:t>
            </a:r>
          </a:p>
          <a:p>
            <a:pPr algn="l"/>
            <a:r>
              <a:rPr lang="es-ES" sz="1800" b="0" i="0" u="none" strike="noStrike" baseline="0" dirty="0"/>
              <a:t>Se desarrolló de la siguiente manera:</a:t>
            </a:r>
          </a:p>
          <a:p>
            <a:pPr algn="l"/>
            <a:endParaRPr lang="es-CL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b="0" i="0" u="none" strike="noStrike" baseline="0" dirty="0"/>
              <a:t>1. Importación de librerías que se usaron</a:t>
            </a:r>
          </a:p>
          <a:p>
            <a:endParaRPr lang="es-ES" b="0" i="0" u="none" strike="noStrike" baseline="0" dirty="0"/>
          </a:p>
          <a:p>
            <a:r>
              <a:rPr lang="es-ES" b="0" i="0" u="none" strike="noStrike" baseline="0" dirty="0"/>
              <a:t>2. EDA </a:t>
            </a:r>
          </a:p>
          <a:p>
            <a:endParaRPr lang="es-ES" dirty="0"/>
          </a:p>
          <a:p>
            <a:r>
              <a:rPr lang="es-ES" b="0" i="0" u="none" strike="noStrike" baseline="0" dirty="0"/>
              <a:t>3.Seleccionamos nuestra variable objetivo y decidimos </a:t>
            </a:r>
          </a:p>
          <a:p>
            <a:r>
              <a:rPr lang="es-ES" b="0" i="0" u="none" strike="noStrike" baseline="0" dirty="0"/>
              <a:t>cual método de predicción o clasificación usaremos</a:t>
            </a:r>
          </a:p>
          <a:p>
            <a:endParaRPr lang="es-ES" b="0" i="0" u="none" strike="noStrike" baseline="0" dirty="0"/>
          </a:p>
          <a:p>
            <a:r>
              <a:rPr lang="es-ES" b="0" i="0" u="none" strike="noStrike" baseline="0" dirty="0"/>
              <a:t>4. Codificamos las variables categóricas con valores </a:t>
            </a:r>
            <a:r>
              <a:rPr lang="es-ES" b="0" i="0" u="none" strike="noStrike" baseline="0" dirty="0" err="1"/>
              <a:t>dummies</a:t>
            </a:r>
            <a:r>
              <a:rPr lang="es-ES" b="0" i="0" u="none" strike="noStrike" baseline="0" dirty="0"/>
              <a:t> </a:t>
            </a:r>
          </a:p>
          <a:p>
            <a:r>
              <a:rPr lang="es-ES" b="0" i="0" u="none" strike="noStrike" baseline="0" dirty="0"/>
              <a:t>para poder ingresarlas a nuestro modelo</a:t>
            </a:r>
          </a:p>
          <a:p>
            <a:endParaRPr lang="es-ES" b="0" i="0" u="none" strike="noStrike" baseline="0" dirty="0"/>
          </a:p>
          <a:p>
            <a:r>
              <a:rPr lang="es-CL" b="0" i="0" u="none" strike="noStrike" baseline="0" dirty="0"/>
              <a:t>5. Imputamos valores nulos</a:t>
            </a:r>
          </a:p>
          <a:p>
            <a:endParaRPr lang="es-CL" b="0" i="0" u="none" strike="noStrike" baseline="0" dirty="0"/>
          </a:p>
          <a:p>
            <a:r>
              <a:rPr lang="es-ES" b="0" i="0" u="none" strike="noStrike" baseline="0" dirty="0"/>
              <a:t>6. Empezamos a crear y entrenar nuestro modelo </a:t>
            </a:r>
          </a:p>
          <a:p>
            <a:r>
              <a:rPr lang="es-ES" b="0" i="0" u="none" strike="noStrike" baseline="0" dirty="0"/>
              <a:t>separando en grupos X y </a:t>
            </a:r>
            <a:r>
              <a:rPr lang="es-ES" b="0" i="0" u="none" strike="noStrike" baseline="0" dirty="0" err="1"/>
              <a:t>Y</a:t>
            </a:r>
            <a:endParaRPr lang="es-ES" b="0" i="0" u="none" strike="noStrike" baseline="0" dirty="0"/>
          </a:p>
          <a:p>
            <a:endParaRPr lang="es-CL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5C658-C93D-9FE9-C670-841343FE0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B647B2-48C3-9F72-9565-DFE82F764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754" y="3004994"/>
            <a:ext cx="3853006" cy="3853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EE85F2-56B1-78D2-E264-11DFCB142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19" y="204948"/>
            <a:ext cx="4256908" cy="769742"/>
          </a:xfrm>
        </p:spPr>
        <p:txBody>
          <a:bodyPr>
            <a:normAutofit/>
          </a:bodyPr>
          <a:lstStyle/>
          <a:p>
            <a:r>
              <a:rPr lang="es-CL" b="0" i="0" u="sng" strike="noStrike" baseline="0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Esquema de trabajo</a:t>
            </a:r>
            <a:endParaRPr u="sng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FE4EBE-436C-45E9-8A6D-4741C13C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945" y="3158787"/>
            <a:ext cx="2944623" cy="41578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3FFD83C-2525-6E49-A4ED-7718A96D1F43}"/>
              </a:ext>
            </a:extLst>
          </p:cNvPr>
          <p:cNvSpPr txBox="1"/>
          <p:nvPr/>
        </p:nvSpPr>
        <p:spPr>
          <a:xfrm>
            <a:off x="2425246" y="1438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CB293A-8584-4AEB-176A-6B9528E14375}"/>
              </a:ext>
            </a:extLst>
          </p:cNvPr>
          <p:cNvSpPr txBox="1"/>
          <p:nvPr/>
        </p:nvSpPr>
        <p:spPr>
          <a:xfrm>
            <a:off x="371789" y="1316334"/>
            <a:ext cx="7361311" cy="5825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lnSpc>
                <a:spcPct val="107000"/>
              </a:lnSpc>
              <a:spcAft>
                <a:spcPts val="925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7.  Ejecutamos nuestro modelo</a:t>
            </a:r>
          </a:p>
          <a:p>
            <a:pPr lvl="0" fontAlgn="base">
              <a:lnSpc>
                <a:spcPct val="107000"/>
              </a:lnSpc>
              <a:spcAft>
                <a:spcPts val="1085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8.  Realizamos una matriz de confusión para evaluar eficacia</a:t>
            </a:r>
          </a:p>
          <a:p>
            <a:pPr lvl="0" fontAlgn="base">
              <a:lnSpc>
                <a:spcPct val="107000"/>
              </a:lnSpc>
              <a:spcAft>
                <a:spcPts val="925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9.   Calculamos el </a:t>
            </a:r>
            <a:r>
              <a:rPr lang="es-CL" sz="1800" u="none" strike="noStrike" kern="100" dirty="0" err="1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 y el F1-Score</a:t>
            </a:r>
          </a:p>
          <a:p>
            <a:pPr lvl="0" fontAlgn="base">
              <a:lnSpc>
                <a:spcPct val="107000"/>
              </a:lnSpc>
              <a:spcAft>
                <a:spcPts val="940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10. Hacemos una segunda grafica, esta vez de importancia de </a:t>
            </a:r>
          </a:p>
          <a:p>
            <a:pPr lvl="0" fontAlgn="base">
              <a:lnSpc>
                <a:spcPct val="107000"/>
              </a:lnSpc>
              <a:spcAft>
                <a:spcPts val="940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      las características</a:t>
            </a:r>
          </a:p>
          <a:p>
            <a:pPr lvl="0" fontAlgn="base">
              <a:lnSpc>
                <a:spcPct val="107000"/>
              </a:lnSpc>
              <a:spcAft>
                <a:spcPts val="1085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11. Empezamos con el API REST</a:t>
            </a:r>
          </a:p>
          <a:p>
            <a:pPr lvl="0" fontAlgn="base">
              <a:lnSpc>
                <a:spcPct val="107000"/>
              </a:lnSpc>
              <a:spcAft>
                <a:spcPts val="1055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12. Importamos </a:t>
            </a:r>
            <a:r>
              <a:rPr lang="es-CL" sz="1800" u="none" strike="noStrike" kern="100" dirty="0" err="1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Flask</a:t>
            </a: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CL" sz="1800" u="none" strike="noStrike" kern="100" dirty="0" err="1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ngrok</a:t>
            </a:r>
            <a:endParaRPr lang="es-CL" sz="1800" u="none" strike="noStrike" kern="100" dirty="0">
              <a:effectLst/>
              <a:uFill>
                <a:solidFill>
                  <a:srgbClr val="000000"/>
                </a:solidFill>
              </a:u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lnSpc>
                <a:spcPct val="107000"/>
              </a:lnSpc>
              <a:spcAft>
                <a:spcPts val="940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13. Registré un token único en el portal de </a:t>
            </a:r>
            <a:r>
              <a:rPr lang="es-CL" sz="1800" u="none" strike="noStrike" kern="100" dirty="0" err="1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ngrok</a:t>
            </a: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 para poder </a:t>
            </a:r>
          </a:p>
          <a:p>
            <a:pPr lvl="0" fontAlgn="base">
              <a:lnSpc>
                <a:spcPct val="107000"/>
              </a:lnSpc>
              <a:spcAft>
                <a:spcPts val="940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validar el túnel que crearemos</a:t>
            </a:r>
          </a:p>
          <a:p>
            <a:pPr lvl="0" fontAlgn="base">
              <a:lnSpc>
                <a:spcPct val="107000"/>
              </a:lnSpc>
              <a:spcAft>
                <a:spcPts val="940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14. Definimos ruta y método para el api</a:t>
            </a:r>
          </a:p>
          <a:p>
            <a:pPr lvl="0" fontAlgn="base">
              <a:lnSpc>
                <a:spcPct val="107000"/>
              </a:lnSpc>
              <a:spcAft>
                <a:spcPts val="940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15. </a:t>
            </a:r>
            <a:r>
              <a:rPr lang="es-CL" kern="100" dirty="0"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reamos la URL, convertimos los datos a JSON y </a:t>
            </a:r>
          </a:p>
          <a:p>
            <a:pPr lvl="0" fontAlgn="base">
              <a:lnSpc>
                <a:spcPct val="107000"/>
              </a:lnSpc>
              <a:spcAft>
                <a:spcPts val="940"/>
              </a:spcAft>
              <a:buClr>
                <a:srgbClr val="404040"/>
              </a:buClr>
              <a:buSzPts val="2000"/>
            </a:pPr>
            <a:r>
              <a:rPr lang="es-CL" sz="1800" u="none" strike="noStrike" kern="100" dirty="0"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enviamos la solicitud POST a la API</a:t>
            </a:r>
          </a:p>
          <a:p>
            <a:pPr lvl="0" fontAlgn="base">
              <a:lnSpc>
                <a:spcPct val="107000"/>
              </a:lnSpc>
              <a:spcAft>
                <a:spcPts val="1055"/>
              </a:spcAft>
              <a:buClr>
                <a:srgbClr val="404040"/>
              </a:buClr>
              <a:buSzPts val="2000"/>
            </a:pPr>
            <a:endParaRPr lang="es-CL" sz="1800" u="none" strike="noStrike" kern="100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3653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rma&#10;&#10;El contenido generado por IA puede ser incorrecto.">
            <a:extLst>
              <a:ext uri="{FF2B5EF4-FFF2-40B4-BE49-F238E27FC236}">
                <a16:creationId xmlns:a16="http://schemas.microsoft.com/office/drawing/2014/main" id="{2552E602-A358-F3EE-079D-6FA656D9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12" b="3993"/>
          <a:stretch/>
        </p:blipFill>
        <p:spPr>
          <a:xfrm>
            <a:off x="0" y="5420425"/>
            <a:ext cx="9143999" cy="1437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57" y="163704"/>
            <a:ext cx="3050268" cy="925232"/>
          </a:xfrm>
        </p:spPr>
        <p:txBody>
          <a:bodyPr/>
          <a:lstStyle/>
          <a:p>
            <a:r>
              <a:rPr b="1" u="sng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Conclusiones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66F59F-E2C1-1AF5-9CF8-FCFCCCE3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68" y="3004994"/>
            <a:ext cx="3853006" cy="38530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EC735C-23CA-B940-BEEE-90BDD5005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59" y="3138691"/>
            <a:ext cx="2944623" cy="415783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9076BA0-39A9-E1BC-2DF5-C5465943CC01}"/>
              </a:ext>
            </a:extLst>
          </p:cNvPr>
          <p:cNvSpPr txBox="1"/>
          <p:nvPr/>
        </p:nvSpPr>
        <p:spPr>
          <a:xfrm>
            <a:off x="171748" y="1054154"/>
            <a:ext cx="6508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Alto rendimiento del modelo: </a:t>
            </a:r>
          </a:p>
          <a:p>
            <a:r>
              <a:rPr lang="es-ES" dirty="0"/>
              <a:t>El modelo </a:t>
            </a:r>
            <a:r>
              <a:rPr lang="es-ES" dirty="0" err="1"/>
              <a:t>Random</a:t>
            </a:r>
            <a:r>
              <a:rPr lang="es-ES" dirty="0"/>
              <a:t> Forest alcanzó una precisión del 93.26% (</a:t>
            </a:r>
            <a:r>
              <a:rPr lang="es-ES" dirty="0" err="1"/>
              <a:t>accuracy</a:t>
            </a:r>
            <a:r>
              <a:rPr lang="es-ES" dirty="0"/>
              <a:t>) y un F1-Score de 0.93**, lo que refleja un desempeño sólido y equilibrado en la predicción de la raza/etnia de los ganadores del Oscar. Esto demuestra la efectividad del modelo para identificar correctamente patrones en los datos de los ganadores históricos.</a:t>
            </a: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45AB58-91A7-8D71-026F-6AA236738B82}"/>
              </a:ext>
            </a:extLst>
          </p:cNvPr>
          <p:cNvSpPr txBox="1"/>
          <p:nvPr/>
        </p:nvSpPr>
        <p:spPr>
          <a:xfrm>
            <a:off x="171748" y="3652763"/>
            <a:ext cx="636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Posibilidad de mejoras:</a:t>
            </a:r>
          </a:p>
          <a:p>
            <a:endParaRPr lang="es-ES" b="1" dirty="0"/>
          </a:p>
          <a:p>
            <a:r>
              <a:rPr lang="es-ES" dirty="0"/>
              <a:t>Explorando nuevos Hiperparámetros y optimizando los existentes.</a:t>
            </a:r>
            <a:endParaRPr lang="es-C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4C9E-62AC-A27F-3D25-4AAD486A6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rma&#10;&#10;El contenido generado por IA puede ser incorrecto.">
            <a:extLst>
              <a:ext uri="{FF2B5EF4-FFF2-40B4-BE49-F238E27FC236}">
                <a16:creationId xmlns:a16="http://schemas.microsoft.com/office/drawing/2014/main" id="{C4C43833-7DAF-0483-7AB0-25EED24F09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12" b="3993"/>
          <a:stretch/>
        </p:blipFill>
        <p:spPr>
          <a:xfrm rot="235565">
            <a:off x="-31716" y="4779694"/>
            <a:ext cx="9242199" cy="16695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AA8010-F334-0632-A481-EFF0082C3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64" y="-94267"/>
            <a:ext cx="6952267" cy="6952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1F391-B45A-B978-8EE2-10FA5F3E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774" y="400896"/>
            <a:ext cx="3344448" cy="925232"/>
          </a:xfrm>
        </p:spPr>
        <p:txBody>
          <a:bodyPr>
            <a:noAutofit/>
          </a:bodyPr>
          <a:lstStyle/>
          <a:p>
            <a:r>
              <a:rPr lang="es-CL" sz="5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GRACIAS</a:t>
            </a:r>
            <a:endParaRPr sz="5400" b="1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06268D-FFBB-3FB1-3570-3DD3599C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68" y="1374254"/>
            <a:ext cx="4315057" cy="60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6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5" y="122701"/>
            <a:ext cx="3187002" cy="891549"/>
          </a:xfrm>
        </p:spPr>
        <p:txBody>
          <a:bodyPr/>
          <a:lstStyle/>
          <a:p>
            <a:r>
              <a:rPr b="1" u="sng" dirty="0" err="1"/>
              <a:t>Introducció</a:t>
            </a:r>
            <a:r>
              <a:rPr lang="es-CL" b="1" u="sng" dirty="0"/>
              <a:t>n</a:t>
            </a:r>
            <a:endParaRPr b="1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EEE5B7-71A4-F376-44F8-2862ADE0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754" y="3004994"/>
            <a:ext cx="3853006" cy="38530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B4B6B4-BD8F-BF4E-DBE1-20EF33800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73" y="3084845"/>
            <a:ext cx="2942768" cy="41558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6791443-83A8-6A89-AE72-F2884018667B}"/>
              </a:ext>
            </a:extLst>
          </p:cNvPr>
          <p:cNvSpPr txBox="1"/>
          <p:nvPr/>
        </p:nvSpPr>
        <p:spPr>
          <a:xfrm>
            <a:off x="327647" y="1121701"/>
            <a:ext cx="68949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u="sng" dirty="0"/>
              <a:t>Modelo de Machine Learning para predecir la raza/etnia de ganadores de los Oscar</a:t>
            </a:r>
            <a:endParaRPr lang="es-ES" dirty="0"/>
          </a:p>
          <a:p>
            <a:pPr algn="l"/>
            <a:endParaRPr lang="es-E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Se utiliza el siguiente </a:t>
            </a:r>
            <a:r>
              <a:rPr lang="es-ES" dirty="0" err="1"/>
              <a:t>datasets</a:t>
            </a:r>
            <a:endParaRPr lang="es-ES" dirty="0"/>
          </a:p>
          <a:p>
            <a:pPr algn="l"/>
            <a:r>
              <a:rPr lang="es-CL" sz="1800" i="0" u="none" strike="noStrike" baseline="0" dirty="0">
                <a:solidFill>
                  <a:srgbClr val="6B9F24"/>
                </a:solidFill>
                <a:latin typeface="Roboto" panose="020F0502020204030204" pitchFamily="2" charset="0"/>
              </a:rPr>
              <a:t>https://www.kaggle.com/datasets/fmejia21/demographics-of-academy-awards-oscars-winners</a:t>
            </a:r>
          </a:p>
          <a:p>
            <a:pPr algn="l"/>
            <a:endParaRPr lang="es-CL" sz="180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s-CL" sz="1800" i="0" u="sng" strike="noStrike" baseline="0" dirty="0">
                <a:solidFill>
                  <a:schemeClr val="tx1"/>
                </a:solidFill>
              </a:rPr>
              <a:t>Objetivos del proyecto</a:t>
            </a:r>
          </a:p>
          <a:p>
            <a:pPr marL="0" indent="0" algn="l">
              <a:buNone/>
            </a:pPr>
            <a:endParaRPr lang="es-CL" u="sng" dirty="0">
              <a:solidFill>
                <a:schemeClr val="tx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L" sz="1800" kern="1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Aplicar con éxito los conocimientos  adquiridos a lo largo   del Bootcamp.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CL" sz="1800" kern="100" dirty="0"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L" sz="1800" kern="1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Consolidar las técnicas de limpieza, entrenamiento, graficación y ajuste a modelos de </a:t>
            </a:r>
            <a:r>
              <a:rPr lang="es-CL" sz="1800" i="1" kern="1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Machine Learning</a:t>
            </a:r>
            <a:r>
              <a:rPr lang="es-CL" sz="1800" kern="1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CL" sz="1800" kern="100" dirty="0"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L" sz="1800" kern="1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Generar una API que brinde predicciones como resultado   a partir de datos enviados.</a:t>
            </a:r>
          </a:p>
          <a:p>
            <a:endParaRPr lang="es-C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80" y="110651"/>
            <a:ext cx="7683395" cy="1081912"/>
          </a:xfrm>
        </p:spPr>
        <p:txBody>
          <a:bodyPr/>
          <a:lstStyle/>
          <a:p>
            <a:r>
              <a:rPr lang="es-ES" b="1" u="sng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Carga de Datos y Exploración Inicial</a:t>
            </a:r>
            <a:endParaRPr b="1" u="sng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D5FDEE-9FD6-9E4A-37C6-CD889A65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983" y="3004994"/>
            <a:ext cx="3853006" cy="38530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2370A65-97EF-925A-C1DC-62D5769CA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9" y="2753632"/>
            <a:ext cx="5512047" cy="17625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6DDB590-5A8B-C9D5-C118-0149FCCC2F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69" r="67807"/>
          <a:stretch/>
        </p:blipFill>
        <p:spPr>
          <a:xfrm>
            <a:off x="2788157" y="4687889"/>
            <a:ext cx="1081909" cy="57758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A0F2B19-3677-3BB3-52A8-70C0DBB2312F}"/>
              </a:ext>
            </a:extLst>
          </p:cNvPr>
          <p:cNvSpPr txBox="1"/>
          <p:nvPr/>
        </p:nvSpPr>
        <p:spPr>
          <a:xfrm>
            <a:off x="333627" y="5450411"/>
            <a:ext cx="5990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kern="100" dirty="0"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s-CL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 hará un modelo que ayude a predecir </a:t>
            </a:r>
          </a:p>
          <a:p>
            <a:r>
              <a:rPr lang="es-CL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si un ganador es de una determinada </a:t>
            </a:r>
          </a:p>
          <a:p>
            <a:r>
              <a:rPr lang="es-CL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etnia o género basado en la categoría del      premio y el año.</a:t>
            </a:r>
          </a:p>
          <a:p>
            <a:endParaRPr lang="es-CL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02D4449-7577-0B42-A2A9-09BF611CF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463" y="3108546"/>
            <a:ext cx="2944623" cy="41578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DE1FF6-9C7A-197A-4B12-DBE841E76AD2}"/>
              </a:ext>
            </a:extLst>
          </p:cNvPr>
          <p:cNvSpPr txBox="1"/>
          <p:nvPr/>
        </p:nvSpPr>
        <p:spPr>
          <a:xfrm>
            <a:off x="333627" y="1043622"/>
            <a:ext cx="7257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Se utilizan y exportan las librerías necesarias para    gráficos,   preprocesado y modelado.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s-E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Principales </a:t>
            </a:r>
            <a:r>
              <a:rPr lang="es-E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insights</a:t>
            </a:r>
            <a:r>
              <a:rPr lang="es-E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obtenidos a través de la visualización de datos como </a:t>
            </a:r>
            <a:r>
              <a:rPr lang="es-E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df.shape</a:t>
            </a:r>
            <a:r>
              <a:rPr lang="es-E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, </a:t>
            </a:r>
            <a:r>
              <a:rPr lang="es-E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df.head</a:t>
            </a:r>
            <a:r>
              <a:rPr lang="es-E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.</a:t>
            </a:r>
          </a:p>
          <a:p>
            <a:endParaRPr lang="es-C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305" y="119269"/>
            <a:ext cx="5078250" cy="689035"/>
          </a:xfrm>
        </p:spPr>
        <p:txBody>
          <a:bodyPr>
            <a:normAutofit/>
          </a:bodyPr>
          <a:lstStyle/>
          <a:p>
            <a:r>
              <a:rPr lang="es-CL" b="1" u="sng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Análisis de Completitud.</a:t>
            </a:r>
            <a:endParaRPr lang="es-E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03" y="1135145"/>
            <a:ext cx="7099559" cy="4120143"/>
          </a:xfrm>
        </p:spPr>
        <p:txBody>
          <a:bodyPr>
            <a:normAutofit fontScale="92500" lnSpcReduction="20000"/>
          </a:bodyPr>
          <a:lstStyle/>
          <a:p>
            <a:r>
              <a:rPr lang="es-ES" b="0" i="0" dirty="0">
                <a:solidFill>
                  <a:schemeClr val="tx1"/>
                </a:solidFill>
                <a:effectLst/>
              </a:rPr>
              <a:t>Revisamos la completitud de los datos y generamos un gráfico de barra para visualizar cuántos valores nulos hay por columna</a:t>
            </a:r>
          </a:p>
          <a:p>
            <a:r>
              <a:rPr lang="es-ES" b="1" dirty="0">
                <a:solidFill>
                  <a:schemeClr val="tx1"/>
                </a:solidFill>
                <a:effectLst/>
              </a:rPr>
              <a:t>Porcentaje resultante de completitud: 77,93%</a:t>
            </a:r>
          </a:p>
          <a:p>
            <a:endParaRPr lang="es-ES" b="1" dirty="0">
              <a:solidFill>
                <a:schemeClr val="tx1"/>
              </a:solidFill>
              <a:effectLst/>
            </a:endParaRPr>
          </a:p>
          <a:p>
            <a:endParaRPr lang="es-ES" b="1" dirty="0">
              <a:solidFill>
                <a:schemeClr val="tx1"/>
              </a:solidFill>
              <a:effectLst/>
            </a:endParaRPr>
          </a:p>
          <a:p>
            <a:endParaRPr lang="es-ES" b="1" dirty="0">
              <a:solidFill>
                <a:schemeClr val="tx1"/>
              </a:solidFill>
              <a:effectLst/>
            </a:endParaRPr>
          </a:p>
          <a:p>
            <a:endParaRPr lang="es-ES" b="1" dirty="0">
              <a:solidFill>
                <a:schemeClr val="tx1"/>
              </a:solidFill>
              <a:effectLst/>
            </a:endParaRPr>
          </a:p>
          <a:p>
            <a:endParaRPr lang="es-ES" b="1" dirty="0">
              <a:solidFill>
                <a:schemeClr val="tx1"/>
              </a:solidFill>
              <a:effectLst/>
            </a:endParaRPr>
          </a:p>
          <a:p>
            <a:r>
              <a:rPr lang="es-ES" b="0" i="0" dirty="0">
                <a:solidFill>
                  <a:schemeClr val="tx1"/>
                </a:solidFill>
                <a:effectLst/>
              </a:rPr>
              <a:t>El porcentaje de completitud no es bueno, existen varias columnas muy incompletas que serán irrelevantes para el analisis y modelo asi que serán eliminadas.</a:t>
            </a:r>
          </a:p>
          <a:p>
            <a:endParaRPr lang="es-ES" dirty="0">
              <a:solidFill>
                <a:schemeClr val="tx1"/>
              </a:solidFill>
              <a:effectLst/>
            </a:endParaRPr>
          </a:p>
          <a:p>
            <a:r>
              <a:rPr lang="es-ES" b="0" i="0" dirty="0">
                <a:solidFill>
                  <a:schemeClr val="tx1"/>
                </a:solidFill>
                <a:effectLst/>
              </a:rPr>
              <a:t>No se encontraron valores duplicados en la data</a:t>
            </a:r>
          </a:p>
          <a:p>
            <a:endParaRPr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F44A74-0077-2229-9255-0247432A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097" y="3004994"/>
            <a:ext cx="3853006" cy="3853006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11E018CE-D61E-6AD1-249F-964CBC02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25" y="1979397"/>
            <a:ext cx="3513462" cy="1449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50C7D9-4F9E-AE6F-A43F-531E713CC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25" y="5118112"/>
            <a:ext cx="3513462" cy="13794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4F7F84-956C-9B26-25F8-2579FBB08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288" y="3135463"/>
            <a:ext cx="2944623" cy="41578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24" y="266043"/>
            <a:ext cx="8064396" cy="701511"/>
          </a:xfrm>
        </p:spPr>
        <p:txBody>
          <a:bodyPr>
            <a:noAutofit/>
          </a:bodyPr>
          <a:lstStyle/>
          <a:p>
            <a:r>
              <a:rPr lang="es-CL" b="1" u="sng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Limpieza de Datos (Tratamiento de Nulos)</a:t>
            </a:r>
            <a:endParaRPr b="1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48CB29-E321-B2F0-719E-B0D5E5A0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440" y="2950565"/>
            <a:ext cx="3853006" cy="385300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ABC3AA6-7E11-4765-D153-70A2E8A2B95A}"/>
              </a:ext>
            </a:extLst>
          </p:cNvPr>
          <p:cNvSpPr txBox="1"/>
          <p:nvPr/>
        </p:nvSpPr>
        <p:spPr>
          <a:xfrm>
            <a:off x="265424" y="1167292"/>
            <a:ext cx="7250743" cy="404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425"/>
              </a:lnSpc>
            </a:pPr>
            <a:r>
              <a:rPr lang="es-ES" dirty="0"/>
              <a:t>    V</a:t>
            </a:r>
            <a:r>
              <a:rPr lang="es-ES" b="0" dirty="0">
                <a:effectLst/>
              </a:rPr>
              <a:t>oy a eliminar las columnas que </a:t>
            </a:r>
          </a:p>
          <a:p>
            <a:pPr algn="just">
              <a:lnSpc>
                <a:spcPts val="1425"/>
              </a:lnSpc>
            </a:pPr>
            <a:r>
              <a:rPr lang="es-ES" b="0" dirty="0">
                <a:effectLst/>
              </a:rPr>
              <a:t>    considero que </a:t>
            </a:r>
            <a:r>
              <a:rPr lang="es-ES" dirty="0"/>
              <a:t>son</a:t>
            </a:r>
            <a:r>
              <a:rPr lang="es-ES" b="0" dirty="0">
                <a:effectLst/>
              </a:rPr>
              <a:t> irrelevantes en el modelo </a:t>
            </a:r>
            <a:r>
              <a:rPr lang="es-ES" dirty="0"/>
              <a:t>,</a:t>
            </a:r>
          </a:p>
          <a:p>
            <a:pPr algn="just">
              <a:lnSpc>
                <a:spcPts val="1425"/>
              </a:lnSpc>
            </a:pPr>
            <a:r>
              <a:rPr lang="es-ES" b="0" dirty="0">
                <a:effectLst/>
              </a:rPr>
              <a:t>    mi     columna    objetivo es </a:t>
            </a:r>
            <a:r>
              <a:rPr lang="es-ES" b="1" dirty="0">
                <a:effectLst/>
              </a:rPr>
              <a:t>"</a:t>
            </a:r>
            <a:r>
              <a:rPr lang="es-ES" b="1" dirty="0" err="1">
                <a:effectLst/>
              </a:rPr>
              <a:t>race_ethnicity</a:t>
            </a:r>
            <a:r>
              <a:rPr lang="es-ES" b="1" dirty="0">
                <a:effectLst/>
              </a:rPr>
              <a:t>“ </a:t>
            </a:r>
          </a:p>
          <a:p>
            <a:pPr algn="just">
              <a:lnSpc>
                <a:spcPts val="1425"/>
              </a:lnSpc>
            </a:pPr>
            <a:endParaRPr lang="es-ES" dirty="0"/>
          </a:p>
          <a:p>
            <a:pPr marL="285750" indent="-285750" algn="just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s-ES" b="0" dirty="0">
                <a:effectLst/>
              </a:rPr>
              <a:t>lista de columnas    a eliminar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s-ES" dirty="0"/>
              <a:t>El porcentaje de completitud pasa a 100%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s-ES" dirty="0"/>
              <a:t>El </a:t>
            </a:r>
            <a:r>
              <a:rPr lang="es-ES" dirty="0" err="1"/>
              <a:t>df.shape</a:t>
            </a:r>
            <a:r>
              <a:rPr lang="es-ES" dirty="0"/>
              <a:t> de la data con la limpieza de datos pasa (441,5)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s-ES" dirty="0"/>
              <a:t>Con estas 7 columnas, veo que tengo lo que necesito </a:t>
            </a:r>
          </a:p>
          <a:p>
            <a:pPr>
              <a:lnSpc>
                <a:spcPts val="1425"/>
              </a:lnSpc>
            </a:pPr>
            <a:r>
              <a:rPr lang="es-ES" dirty="0"/>
              <a:t>     para analizar y construir el modelo</a:t>
            </a:r>
            <a:endParaRPr lang="es-ES" b="0" dirty="0">
              <a:effectLst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92BE47D-41F3-246D-E910-7377B550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84" y="5304728"/>
            <a:ext cx="5606526" cy="13045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1F0C586-E32A-D3EB-ADDB-11C51C15F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84" y="2289112"/>
            <a:ext cx="5606526" cy="132290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F240DC-3277-BAF1-5506-5E405AAD3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607" y="3136857"/>
            <a:ext cx="2944623" cy="4157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5BDAA-81A7-6C37-FF5C-60860386E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C714-D982-6927-E49B-60460A5B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24" y="266043"/>
            <a:ext cx="8064396" cy="701511"/>
          </a:xfrm>
        </p:spPr>
        <p:txBody>
          <a:bodyPr>
            <a:noAutofit/>
          </a:bodyPr>
          <a:lstStyle/>
          <a:p>
            <a:r>
              <a:rPr lang="es-CL" b="1" u="sng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Limpieza de Datos (Tratamiento de Nulos)</a:t>
            </a:r>
            <a:endParaRPr b="1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7C41FE-6F1E-17FE-073F-43AF9161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440" y="2950565"/>
            <a:ext cx="3853006" cy="385300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2FC0866-E644-0B38-C8F5-2BC39CDF19B3}"/>
              </a:ext>
            </a:extLst>
          </p:cNvPr>
          <p:cNvSpPr txBox="1"/>
          <p:nvPr/>
        </p:nvSpPr>
        <p:spPr>
          <a:xfrm>
            <a:off x="265424" y="1313648"/>
            <a:ext cx="5668539" cy="3509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s-ES" b="0" dirty="0">
                <a:effectLst/>
              </a:rPr>
              <a:t>Mapa de calor de evaluación de las variables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s-E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s-ES" dirty="0"/>
              <a:t>Verificación de valores NaN restantes</a:t>
            </a:r>
            <a:endParaRPr lang="es-ES" b="0" dirty="0">
              <a:effectLst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C51236-3CDC-2568-BCA6-F33FBBA8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77" y="5064139"/>
            <a:ext cx="5435248" cy="96020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300BCB-004C-59CC-8B99-A919676FB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31" y="3148739"/>
            <a:ext cx="2944623" cy="41578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60F4A4E-3C26-6F25-D69D-8249291DA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77" y="1694274"/>
            <a:ext cx="5435248" cy="251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1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6D65C-2B8C-7406-1F90-6BEC8A856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D955-CBE6-849E-3ADC-482D9AAC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2" y="123970"/>
            <a:ext cx="9033468" cy="1312480"/>
          </a:xfrm>
        </p:spPr>
        <p:txBody>
          <a:bodyPr>
            <a:noAutofit/>
          </a:bodyPr>
          <a:lstStyle/>
          <a:p>
            <a:r>
              <a:rPr lang="es-CL" b="1" u="sng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Entrenamiento del Modelo con </a:t>
            </a:r>
            <a:r>
              <a:rPr lang="es-CL" b="1" u="sng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Random</a:t>
            </a:r>
            <a:r>
              <a:rPr lang="es-CL" b="1" u="sng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Forest</a:t>
            </a:r>
            <a:endParaRPr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20C84C-B304-B4AB-9010-2843785F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982" y="3004994"/>
            <a:ext cx="3853006" cy="38530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299BDA8-36C1-D2B9-2030-63FD714B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173" y="3128642"/>
            <a:ext cx="2944623" cy="415783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2ABA8D-25C8-CB97-9AD7-58B015744F48}"/>
              </a:ext>
            </a:extLst>
          </p:cNvPr>
          <p:cNvSpPr txBox="1"/>
          <p:nvPr/>
        </p:nvSpPr>
        <p:spPr>
          <a:xfrm>
            <a:off x="341645" y="3652502"/>
            <a:ext cx="7370929" cy="275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>
              <a:latin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1" dirty="0" err="1"/>
              <a:t>Accuracy</a:t>
            </a:r>
            <a:r>
              <a:rPr lang="es-ES" b="1" dirty="0"/>
              <a:t>: 0.9325842696629213:</a:t>
            </a:r>
          </a:p>
          <a:p>
            <a:endParaRPr lang="es-ES" dirty="0"/>
          </a:p>
          <a:p>
            <a:r>
              <a:rPr lang="es-ES" dirty="0"/>
              <a:t>La precisión (</a:t>
            </a:r>
            <a:r>
              <a:rPr lang="es-ES" dirty="0" err="1"/>
              <a:t>accuracy</a:t>
            </a:r>
            <a:r>
              <a:rPr lang="es-ES" dirty="0"/>
              <a:t>) es la proporción de predicciones </a:t>
            </a:r>
          </a:p>
          <a:p>
            <a:r>
              <a:rPr lang="es-ES" dirty="0"/>
              <a:t>correctas entre el total de predicciones realizadas. </a:t>
            </a:r>
          </a:p>
          <a:p>
            <a:r>
              <a:rPr lang="es-ES" dirty="0"/>
              <a:t>En este caso, el modelo ha alcanzado una precisión del 93.26%,</a:t>
            </a:r>
          </a:p>
          <a:p>
            <a:r>
              <a:rPr lang="es-ES" dirty="0"/>
              <a:t>lo que significa que predice correctamente </a:t>
            </a:r>
          </a:p>
          <a:p>
            <a:r>
              <a:rPr lang="es-ES" dirty="0"/>
              <a:t>aproximadamente el 93.26% </a:t>
            </a:r>
          </a:p>
          <a:p>
            <a:r>
              <a:rPr lang="es-ES" dirty="0"/>
              <a:t>de los ejemplos del conjunto de prueba.</a:t>
            </a:r>
          </a:p>
          <a:p>
            <a:endParaRPr lang="es-E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E0AE4-EEB6-D8F5-1FB2-7FDDB007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7" y="1295741"/>
            <a:ext cx="4928184" cy="24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91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2" y="123970"/>
            <a:ext cx="9033468" cy="1312480"/>
          </a:xfrm>
        </p:spPr>
        <p:txBody>
          <a:bodyPr>
            <a:noAutofit/>
          </a:bodyPr>
          <a:lstStyle/>
          <a:p>
            <a:r>
              <a:rPr lang="es-CL" b="1" u="sng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Entrenamiento del Modelo con </a:t>
            </a:r>
            <a:r>
              <a:rPr lang="es-CL" b="1" u="sng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Random</a:t>
            </a:r>
            <a:r>
              <a:rPr lang="es-CL" b="1" u="sng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Forest</a:t>
            </a:r>
            <a:endParaRPr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FA21D7-B928-9C50-5938-C1260D35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982" y="3004994"/>
            <a:ext cx="3853006" cy="38530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262EE7D-2CEA-BA75-782C-5D0BB90D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173" y="3128642"/>
            <a:ext cx="2944623" cy="415783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D4D9A36-A5F0-2C3C-F95B-C63DF38961A4}"/>
              </a:ext>
            </a:extLst>
          </p:cNvPr>
          <p:cNvSpPr txBox="1"/>
          <p:nvPr/>
        </p:nvSpPr>
        <p:spPr>
          <a:xfrm>
            <a:off x="271306" y="1482058"/>
            <a:ext cx="7335663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1" dirty="0"/>
              <a:t>F1-Score: 0.9325842696629213:</a:t>
            </a:r>
          </a:p>
          <a:p>
            <a:endParaRPr lang="es-ES" dirty="0"/>
          </a:p>
          <a:p>
            <a:r>
              <a:rPr lang="es-ES" dirty="0"/>
              <a:t>El F1-Score es una métrica que combina la precisión (</a:t>
            </a:r>
            <a:r>
              <a:rPr lang="es-ES" dirty="0" err="1"/>
              <a:t>precision</a:t>
            </a:r>
            <a:r>
              <a:rPr lang="es-ES" dirty="0"/>
              <a:t>) </a:t>
            </a:r>
          </a:p>
          <a:p>
            <a:r>
              <a:rPr lang="es-ES" dirty="0"/>
              <a:t>y el </a:t>
            </a:r>
            <a:r>
              <a:rPr lang="es-ES" dirty="0" err="1"/>
              <a:t>recall</a:t>
            </a:r>
            <a:r>
              <a:rPr lang="es-ES" dirty="0"/>
              <a:t> (sensibilidad). Es particularmente útil en casos </a:t>
            </a:r>
          </a:p>
          <a:p>
            <a:r>
              <a:rPr lang="es-ES" dirty="0"/>
              <a:t>de datos desequilibrados. Un F1-Score de 0.93 indica</a:t>
            </a:r>
          </a:p>
          <a:p>
            <a:r>
              <a:rPr lang="es-ES" dirty="0"/>
              <a:t>que el modelo tiene un buen equilibrio </a:t>
            </a:r>
          </a:p>
          <a:p>
            <a:r>
              <a:rPr lang="es-ES" dirty="0"/>
              <a:t>entre precisión y </a:t>
            </a:r>
            <a:r>
              <a:rPr lang="es-ES" dirty="0" err="1"/>
              <a:t>recall</a:t>
            </a:r>
            <a:r>
              <a:rPr lang="es-ES" dirty="0"/>
              <a:t>, lo que sugiere que maneja </a:t>
            </a:r>
          </a:p>
          <a:p>
            <a:r>
              <a:rPr lang="es-ES" dirty="0"/>
              <a:t>bien tanto las predicciones correctas como </a:t>
            </a:r>
          </a:p>
          <a:p>
            <a:r>
              <a:rPr lang="es-ES" dirty="0"/>
              <a:t>los falsos positivos y negativos.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En resumen, el modelo </a:t>
            </a:r>
            <a:r>
              <a:rPr lang="es-ES" dirty="0" err="1"/>
              <a:t>Random</a:t>
            </a:r>
            <a:r>
              <a:rPr lang="es-ES" dirty="0"/>
              <a:t> Forest con los mejores </a:t>
            </a:r>
          </a:p>
          <a:p>
            <a:r>
              <a:rPr lang="es-ES" dirty="0" err="1"/>
              <a:t>hiperparámetros</a:t>
            </a:r>
            <a:r>
              <a:rPr lang="es-ES" dirty="0"/>
              <a:t> seleccionados</a:t>
            </a:r>
          </a:p>
          <a:p>
            <a:r>
              <a:rPr lang="es-ES" dirty="0"/>
              <a:t>(</a:t>
            </a:r>
            <a:r>
              <a:rPr lang="es-ES" dirty="0" err="1"/>
              <a:t>max_depth</a:t>
            </a:r>
            <a:r>
              <a:rPr lang="es-ES" dirty="0"/>
              <a:t> = 10, </a:t>
            </a:r>
            <a:r>
              <a:rPr lang="es-ES" dirty="0" err="1"/>
              <a:t>min_samples_split</a:t>
            </a:r>
            <a:r>
              <a:rPr lang="es-ES" dirty="0"/>
              <a:t> = 2, </a:t>
            </a:r>
            <a:r>
              <a:rPr lang="es-ES" dirty="0" err="1"/>
              <a:t>n_estimators</a:t>
            </a:r>
            <a:r>
              <a:rPr lang="es-ES" dirty="0"/>
              <a:t> = 100) </a:t>
            </a:r>
          </a:p>
          <a:p>
            <a:r>
              <a:rPr lang="es-ES" dirty="0"/>
              <a:t>está ofreciendo un alto rendimiento, con un </a:t>
            </a:r>
            <a:r>
              <a:rPr lang="es-ES" dirty="0" err="1"/>
              <a:t>accuracy</a:t>
            </a:r>
            <a:r>
              <a:rPr lang="es-ES" dirty="0"/>
              <a:t> y </a:t>
            </a:r>
          </a:p>
          <a:p>
            <a:r>
              <a:rPr lang="es-ES" dirty="0"/>
              <a:t>F1-Score de aproximadamente 93%.</a:t>
            </a:r>
            <a:endParaRPr lang="es-C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89" y="58932"/>
            <a:ext cx="6352301" cy="769918"/>
          </a:xfrm>
        </p:spPr>
        <p:txBody>
          <a:bodyPr/>
          <a:lstStyle/>
          <a:p>
            <a:r>
              <a:rPr b="1" u="sng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Construcción de una API REST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B618D0-B914-8D65-B13D-CD43DC619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440" y="3004994"/>
            <a:ext cx="3853006" cy="38530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8AD06F5-2A82-F0AE-D4A5-4350904A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31" y="3108546"/>
            <a:ext cx="2944623" cy="41578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627D1F-5827-BFEB-911D-74956EA5BD2D}"/>
              </a:ext>
            </a:extLst>
          </p:cNvPr>
          <p:cNvSpPr txBox="1"/>
          <p:nvPr/>
        </p:nvSpPr>
        <p:spPr>
          <a:xfrm>
            <a:off x="304004" y="892064"/>
            <a:ext cx="6801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API REST que permite enviar datos y recibir predicciones.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Tecnologías utilizadas: </a:t>
            </a:r>
            <a:r>
              <a:rPr lang="es-CL" dirty="0" err="1"/>
              <a:t>Flask</a:t>
            </a:r>
            <a:r>
              <a:rPr lang="es-CL" dirty="0"/>
              <a:t>, FastAPI y </a:t>
            </a:r>
            <a:r>
              <a:rPr lang="es-CL" dirty="0" err="1"/>
              <a:t>ngrok</a:t>
            </a:r>
            <a:r>
              <a:rPr lang="es-CL" dirty="0"/>
              <a:t>.</a:t>
            </a:r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7DDFFDE-C4BF-0A89-A0A7-7130F6ED3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85" y="1974903"/>
            <a:ext cx="4979168" cy="4459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8D6717C-ACD0-0558-EA1C-56A63074E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85" y="2571390"/>
            <a:ext cx="4979168" cy="21491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07A38F-224E-9A8A-038B-DD0F0807A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85" y="4871077"/>
            <a:ext cx="4979168" cy="186655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2361</TotalTime>
  <Words>817</Words>
  <Application>Microsoft Office PowerPoint</Application>
  <PresentationFormat>Presentación en pantalla (4:3)</PresentationFormat>
  <Paragraphs>150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Century Gothic</vt:lpstr>
      <vt:lpstr>Courier New</vt:lpstr>
      <vt:lpstr>Roboto</vt:lpstr>
      <vt:lpstr>Malla</vt:lpstr>
      <vt:lpstr>Clasificación de Ganadores del Oscar</vt:lpstr>
      <vt:lpstr>Introducción</vt:lpstr>
      <vt:lpstr>Carga de Datos y Exploración Inicial</vt:lpstr>
      <vt:lpstr>Análisis de Completitud.</vt:lpstr>
      <vt:lpstr>Limpieza de Datos (Tratamiento de Nulos)</vt:lpstr>
      <vt:lpstr>Limpieza de Datos (Tratamiento de Nulos)</vt:lpstr>
      <vt:lpstr>Entrenamiento del Modelo con Random Forest</vt:lpstr>
      <vt:lpstr>Entrenamiento del Modelo con Random Forest</vt:lpstr>
      <vt:lpstr>Construcción de una API REST</vt:lpstr>
      <vt:lpstr>Esquema de trabajo</vt:lpstr>
      <vt:lpstr>Esquema de trabajo</vt:lpstr>
      <vt:lpstr>Conclusiones</vt:lpstr>
      <vt:lpstr>GRACIAS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Chantrey Bruzzo Duncan</dc:creator>
  <cp:keywords/>
  <dc:description>generated using python-pptx</dc:description>
  <cp:lastModifiedBy>Chantrey Bruzzo</cp:lastModifiedBy>
  <cp:revision>13</cp:revision>
  <dcterms:created xsi:type="dcterms:W3CDTF">2013-01-27T09:14:16Z</dcterms:created>
  <dcterms:modified xsi:type="dcterms:W3CDTF">2025-03-09T00:46:23Z</dcterms:modified>
  <cp:category/>
</cp:coreProperties>
</file>